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1" r:id="rId2"/>
    <p:sldId id="257" r:id="rId3"/>
    <p:sldId id="258" r:id="rId4"/>
    <p:sldId id="259" r:id="rId5"/>
    <p:sldId id="260" r:id="rId6"/>
    <p:sldId id="303" r:id="rId7"/>
    <p:sldId id="302" r:id="rId8"/>
    <p:sldId id="318" r:id="rId9"/>
    <p:sldId id="319" r:id="rId10"/>
    <p:sldId id="320" r:id="rId11"/>
    <p:sldId id="321" r:id="rId12"/>
    <p:sldId id="261" r:id="rId13"/>
    <p:sldId id="305" r:id="rId14"/>
    <p:sldId id="306" r:id="rId15"/>
    <p:sldId id="307" r:id="rId16"/>
    <p:sldId id="322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23" r:id="rId27"/>
    <p:sldId id="317" r:id="rId28"/>
    <p:sldId id="324" r:id="rId29"/>
    <p:sldId id="325" r:id="rId30"/>
    <p:sldId id="326" r:id="rId31"/>
    <p:sldId id="32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BB7DD-21C2-4DD1-A49B-841474E9A5E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5DD01-68E0-4738-9A3D-24FF94B83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8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FCAE-9061-4DA7-8F59-F7B111443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D080A-D9C8-4CFC-ADCC-E2D351473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72B04-0A8F-4AD2-BA83-E2D47413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5824E-8E1B-449C-9B0F-B5A4CA9E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533FD-18D9-46F9-B750-0CE801D1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C99B-2B6F-49EF-9CC7-DF5CC6ED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D9DAB-F001-4562-A793-75CEFCC3C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164C0-5B40-43A0-B852-052EF766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01FE3-CC00-4DE1-893C-ECF15CEC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4C85D-E27F-48A6-A818-650011D0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E5C21-508E-4F59-A7C1-BC5C2B5FB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59D9F-8D27-4568-A4E2-AB4B564E8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FF36C-9426-4591-AD93-2419D93A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270BA-AEC8-40DB-9941-AC1DC2CC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DB3-7C9D-4EB1-85B3-21D6381E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D601-40F4-445F-A19E-B37FF76F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D9CA-7CEA-45F6-83A8-810611407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2761A-01BC-4352-AC89-A0B4EE02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93916-5E7E-487A-8AE3-423CA8EC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7568A-F4F2-471B-8DC8-7ABCB21A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3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372F-960F-4A08-9D0A-A5228548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A1755-B605-42AD-91C2-05064E216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F59A-F244-4642-8EE1-71CC8151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C373D-36DD-4E8C-AB4C-FD8AEDDC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315E8-5234-4EB3-8FAD-F111F3FA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981A-BF17-4DF3-ACBF-E6CB3E7B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CDE06-E0C0-4F7E-BE79-E73A95879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7087E-3F76-4B1E-8917-C3FA890DB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2F27D-3E6A-4BDD-ABB9-310A446B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66E63-0245-4AC3-B170-886B17D3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70C9D-04A0-47BA-9648-0D31E8B46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5EED-6B22-4A91-9FD2-0B10030A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F3D9B-3BC3-4602-A1D5-AD81EBAEB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BAB31-0EB8-4BD4-92FE-1A981546E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F20B3-892E-473A-8FB2-58661F350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AE3F7-41B8-4D9A-AA7B-CED4B95A4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CD1CC-8387-45EA-A1DB-A24170DC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CAA79-EEA7-4F6D-8156-FC6A3CF2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3B8F8E-F51A-47A1-8902-91491039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2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A217-27F4-4BC9-8E81-0AAE4027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9EBC0-DA0A-4C20-95ED-77A688BA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D4A91-9569-407B-A26D-81BB2873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A73C7-6A1B-4C10-9B60-8D1E29D4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5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2A9AB-3B47-4A34-BF79-5222D23E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D638E-271E-4499-A9F0-F8398DFB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FABC9-9B1E-4E53-A907-27A7A559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B466-F88D-45A7-BE7B-1FD3296E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46CC-4606-4DFD-9767-D2FC8BEB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C91B5-8F6E-475C-A36D-8DE81BF3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B80F-2976-4ACF-AD76-A3CC1CEC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A1B18-7FF9-4A4E-8FBC-6136C4CA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51844-BB29-4DD4-930E-A257325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4A29-F970-4483-BA7F-44A963CBD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5D58C-49A1-49ED-9F4B-902B41F96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3AA1C-8519-4455-9A79-079E104CB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DD799-93DF-478A-A9BA-BC7DC9F3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1B847-4C22-443A-B249-05B88BA0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EE8E0-99B8-4FC6-8DFA-3872F61E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9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000"/>
                <a:lumOff val="9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D33E3-7E12-4FB7-AF29-646FF7C9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D1249-8DD9-4C38-9AA8-2AD610D6D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A938B-EE49-4AE6-A320-D3D48B05D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EE46C-9892-4A3F-9FB0-63FD4C4D59C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855A-886F-4D14-BCC6-6E81C2799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1FECD-F93B-401D-8FF8-3589F950F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D411-1920-4E74-BDDB-7A79735E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2EDBF-AB66-4143-958E-4130D3B14493}"/>
              </a:ext>
            </a:extLst>
          </p:cNvPr>
          <p:cNvSpPr txBox="1"/>
          <p:nvPr/>
        </p:nvSpPr>
        <p:spPr>
          <a:xfrm>
            <a:off x="3139063" y="4506611"/>
            <a:ext cx="4867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>
                <a:latin typeface="AP Yekan" panose="02000503030000020004" pitchFamily="2" charset="-78"/>
                <a:cs typeface="AP Yekan" panose="02000503030000020004" pitchFamily="2" charset="-78"/>
              </a:rPr>
              <a:t>مروری بر بخش نامه ها</a:t>
            </a:r>
            <a:endParaRPr lang="en-US" sz="4000" dirty="0">
              <a:latin typeface="AP Yekan" panose="02000503030000020004" pitchFamily="2" charset="-78"/>
              <a:cs typeface="AP Yekan" panose="02000503030000020004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723E13-B93A-44B2-A62B-4BF080172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61" y="435923"/>
            <a:ext cx="3712057" cy="2566337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CDB97B-887E-4FAB-A9C3-FCDAED54FFF0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29 صفحه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189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1"/>
            <a:ext cx="10880035" cy="49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249B3-5CF1-47EB-B292-92E2A8100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1" y="156067"/>
            <a:ext cx="3165231" cy="6278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F3D73B-75B0-4345-9FB8-7FB56ACD8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90" y="180977"/>
            <a:ext cx="3165231" cy="6253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2A08DF-D803-40E0-9EAC-99C280548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98" y="156067"/>
            <a:ext cx="3154017" cy="6278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A02FEF-4A72-4E3F-BBFB-CDA3F0808F60}"/>
              </a:ext>
            </a:extLst>
          </p:cNvPr>
          <p:cNvSpPr/>
          <p:nvPr/>
        </p:nvSpPr>
        <p:spPr>
          <a:xfrm>
            <a:off x="10924440" y="6272704"/>
            <a:ext cx="1311965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نه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249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132523" y="913821"/>
            <a:ext cx="10880035" cy="989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B35734-1458-4B37-A23B-C4C4E454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048" y="1111436"/>
            <a:ext cx="7945299" cy="5180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DEED2731-D29E-4A2A-BB81-6ACD4044F8B1}"/>
              </a:ext>
            </a:extLst>
          </p:cNvPr>
          <p:cNvSpPr/>
          <p:nvPr/>
        </p:nvSpPr>
        <p:spPr>
          <a:xfrm>
            <a:off x="2199861" y="3591339"/>
            <a:ext cx="7368208" cy="1020418"/>
          </a:xfrm>
          <a:prstGeom prst="frame">
            <a:avLst>
              <a:gd name="adj1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C34F0DD-205A-4194-AC35-2712B3606C41}"/>
              </a:ext>
            </a:extLst>
          </p:cNvPr>
          <p:cNvSpPr/>
          <p:nvPr/>
        </p:nvSpPr>
        <p:spPr>
          <a:xfrm rot="10800000">
            <a:off x="9581943" y="3690730"/>
            <a:ext cx="1630018" cy="821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9FD6AB-57E0-4A93-886B-8BDDDF09C7EE}"/>
              </a:ext>
            </a:extLst>
          </p:cNvPr>
          <p:cNvSpPr/>
          <p:nvPr/>
        </p:nvSpPr>
        <p:spPr>
          <a:xfrm>
            <a:off x="10508973" y="630587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ده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090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CA556B-868C-4ED0-A510-2BECB7828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42" y="1731386"/>
            <a:ext cx="11479665" cy="3887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Minus Sign 2">
            <a:extLst>
              <a:ext uri="{FF2B5EF4-FFF2-40B4-BE49-F238E27FC236}">
                <a16:creationId xmlns:a16="http://schemas.microsoft.com/office/drawing/2014/main" id="{96B2946D-265B-4B2E-A866-A4196CBE208A}"/>
              </a:ext>
            </a:extLst>
          </p:cNvPr>
          <p:cNvSpPr/>
          <p:nvPr/>
        </p:nvSpPr>
        <p:spPr>
          <a:xfrm>
            <a:off x="6096000" y="3684104"/>
            <a:ext cx="1470991" cy="4571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7A8F0C-F481-4C5F-B32D-D66110FD201E}"/>
              </a:ext>
            </a:extLst>
          </p:cNvPr>
          <p:cNvSpPr/>
          <p:nvPr/>
        </p:nvSpPr>
        <p:spPr>
          <a:xfrm>
            <a:off x="10508973" y="6284447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یازده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60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C28769-86FF-4613-BB95-5475C5E3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65" y="1320385"/>
            <a:ext cx="9787383" cy="4971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EABA09-C960-4751-AA39-90FD4B4868AD}"/>
              </a:ext>
            </a:extLst>
          </p:cNvPr>
          <p:cNvSpPr txBox="1"/>
          <p:nvPr/>
        </p:nvSpPr>
        <p:spPr>
          <a:xfrm>
            <a:off x="3352800" y="6172644"/>
            <a:ext cx="334499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cs typeface="B Nazanin" panose="00000400000000000000" pitchFamily="2" charset="-78"/>
              </a:rPr>
              <a:t> خانم هادی      64028243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B7F75-2F15-4A3A-A609-3B3015916A46}"/>
              </a:ext>
            </a:extLst>
          </p:cNvPr>
          <p:cNvSpPr txBox="1"/>
          <p:nvPr/>
        </p:nvSpPr>
        <p:spPr>
          <a:xfrm>
            <a:off x="6690403" y="6226906"/>
            <a:ext cx="155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رابط کارگزاری ها: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A6EFC9D1-C336-4932-A750-BC0211573E24}"/>
              </a:ext>
            </a:extLst>
          </p:cNvPr>
          <p:cNvSpPr/>
          <p:nvPr/>
        </p:nvSpPr>
        <p:spPr>
          <a:xfrm>
            <a:off x="1099930" y="4797287"/>
            <a:ext cx="2544417" cy="4571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24C58381-D7D7-4448-8AA0-B617BA2FEABD}"/>
              </a:ext>
            </a:extLst>
          </p:cNvPr>
          <p:cNvSpPr/>
          <p:nvPr/>
        </p:nvSpPr>
        <p:spPr>
          <a:xfrm>
            <a:off x="7951304" y="5113724"/>
            <a:ext cx="2332383" cy="4571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5C8CB8-3864-4426-AC82-155868C969FB}"/>
              </a:ext>
            </a:extLst>
          </p:cNvPr>
          <p:cNvSpPr/>
          <p:nvPr/>
        </p:nvSpPr>
        <p:spPr>
          <a:xfrm>
            <a:off x="10508974" y="6282472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دوازده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79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EEE911-8A6C-478E-88D2-65C70F76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15" y="1935397"/>
            <a:ext cx="10653872" cy="3560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932A96-B781-4AE7-BE20-559625DA9CB8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سیزده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704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CACFA1-29B0-4CD9-A615-4C4C613A0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03" y="1764689"/>
            <a:ext cx="11320039" cy="3333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B03BC1-9399-48B0-85B3-B7E742E5CDB2}"/>
              </a:ext>
            </a:extLst>
          </p:cNvPr>
          <p:cNvSpPr/>
          <p:nvPr/>
        </p:nvSpPr>
        <p:spPr>
          <a:xfrm>
            <a:off x="10508974" y="630587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چهارده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449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BFB50-3AB0-40BA-8561-5530DB6BD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574" y="1292845"/>
            <a:ext cx="7765773" cy="4949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Minus Sign 13">
            <a:extLst>
              <a:ext uri="{FF2B5EF4-FFF2-40B4-BE49-F238E27FC236}">
                <a16:creationId xmlns:a16="http://schemas.microsoft.com/office/drawing/2014/main" id="{A09397D7-6992-438E-817B-18328226AB22}"/>
              </a:ext>
            </a:extLst>
          </p:cNvPr>
          <p:cNvSpPr/>
          <p:nvPr/>
        </p:nvSpPr>
        <p:spPr>
          <a:xfrm>
            <a:off x="2517913" y="3926288"/>
            <a:ext cx="993913" cy="7586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C61EB-F6D1-49E4-A2E6-64B221AD0F2E}"/>
              </a:ext>
            </a:extLst>
          </p:cNvPr>
          <p:cNvSpPr/>
          <p:nvPr/>
        </p:nvSpPr>
        <p:spPr>
          <a:xfrm>
            <a:off x="10508972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پانزدهم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831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47CBD-EA99-4E2B-9E4A-DD6E32E6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0" y="1858558"/>
            <a:ext cx="11455199" cy="3521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Minus Sign 2">
            <a:extLst>
              <a:ext uri="{FF2B5EF4-FFF2-40B4-BE49-F238E27FC236}">
                <a16:creationId xmlns:a16="http://schemas.microsoft.com/office/drawing/2014/main" id="{7EA8381B-839C-4A49-9455-6AE228F0B0EB}"/>
              </a:ext>
            </a:extLst>
          </p:cNvPr>
          <p:cNvSpPr/>
          <p:nvPr/>
        </p:nvSpPr>
        <p:spPr>
          <a:xfrm>
            <a:off x="8348870" y="4651513"/>
            <a:ext cx="2160104" cy="92765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80937E22-B89C-446E-9B2F-E82CBAC8283D}"/>
              </a:ext>
            </a:extLst>
          </p:cNvPr>
          <p:cNvSpPr/>
          <p:nvPr/>
        </p:nvSpPr>
        <p:spPr>
          <a:xfrm>
            <a:off x="6546574" y="4651513"/>
            <a:ext cx="1654409" cy="92765"/>
          </a:xfrm>
          <a:prstGeom prst="mathMin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19CB7F91-4E22-43DF-A190-FD8268D76B01}"/>
              </a:ext>
            </a:extLst>
          </p:cNvPr>
          <p:cNvSpPr/>
          <p:nvPr/>
        </p:nvSpPr>
        <p:spPr>
          <a:xfrm>
            <a:off x="5022574" y="4651513"/>
            <a:ext cx="1239887" cy="92765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4D6A715D-13BC-4F7D-9089-144E4C4A5AA2}"/>
              </a:ext>
            </a:extLst>
          </p:cNvPr>
          <p:cNvSpPr/>
          <p:nvPr/>
        </p:nvSpPr>
        <p:spPr>
          <a:xfrm>
            <a:off x="4081670" y="4651513"/>
            <a:ext cx="793017" cy="92765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8030FB6B-998D-407A-BFCC-A5A219D0AF8F}"/>
              </a:ext>
            </a:extLst>
          </p:cNvPr>
          <p:cNvSpPr/>
          <p:nvPr/>
        </p:nvSpPr>
        <p:spPr>
          <a:xfrm>
            <a:off x="2809461" y="4697895"/>
            <a:ext cx="1141801" cy="4638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AD5A00-DBBB-4250-8E36-118B727F8D8D}"/>
              </a:ext>
            </a:extLst>
          </p:cNvPr>
          <p:cNvSpPr/>
          <p:nvPr/>
        </p:nvSpPr>
        <p:spPr>
          <a:xfrm>
            <a:off x="10508974" y="630587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شانزدهم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332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7EFD4-F68D-41DA-A437-DE2D1FA9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69" y="1480988"/>
            <a:ext cx="11034610" cy="4174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9F2F04-2F95-4760-AF40-8E20F3EF44A7}"/>
              </a:ext>
            </a:extLst>
          </p:cNvPr>
          <p:cNvSpPr txBox="1"/>
          <p:nvPr/>
        </p:nvSpPr>
        <p:spPr>
          <a:xfrm>
            <a:off x="7211548" y="5830299"/>
            <a:ext cx="15520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رابط کارگزاری ها: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3E8CD-0F3F-41E8-BA51-84306EA710DD}"/>
              </a:ext>
            </a:extLst>
          </p:cNvPr>
          <p:cNvSpPr txBox="1"/>
          <p:nvPr/>
        </p:nvSpPr>
        <p:spPr>
          <a:xfrm>
            <a:off x="3582038" y="5760603"/>
            <a:ext cx="347742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a-IR" sz="2400" b="1" dirty="0">
                <a:cs typeface="B Nazanin" panose="00000400000000000000" pitchFamily="2" charset="-78"/>
              </a:rPr>
              <a:t>خانم پورحسن     64028146</a:t>
            </a:r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801985EC-579A-43E7-858C-09A3018E7216}"/>
              </a:ext>
            </a:extLst>
          </p:cNvPr>
          <p:cNvSpPr/>
          <p:nvPr/>
        </p:nvSpPr>
        <p:spPr>
          <a:xfrm>
            <a:off x="415269" y="3750366"/>
            <a:ext cx="5826505" cy="10601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4B16FA-7794-452A-8B40-C79C2D1AAA23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هفدهم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8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3AF918-C5AD-41C1-B7CA-BB12EE5DE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60" y="1643039"/>
            <a:ext cx="11200613" cy="4253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Minus Sign 2">
            <a:extLst>
              <a:ext uri="{FF2B5EF4-FFF2-40B4-BE49-F238E27FC236}">
                <a16:creationId xmlns:a16="http://schemas.microsoft.com/office/drawing/2014/main" id="{1EA02FCB-6D08-4F44-A999-3DA6A6978AD2}"/>
              </a:ext>
            </a:extLst>
          </p:cNvPr>
          <p:cNvSpPr/>
          <p:nvPr/>
        </p:nvSpPr>
        <p:spPr>
          <a:xfrm>
            <a:off x="2385391" y="4327498"/>
            <a:ext cx="4956313" cy="4571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077703D7-FA95-454F-BB0C-871C1AFEDEB7}"/>
              </a:ext>
            </a:extLst>
          </p:cNvPr>
          <p:cNvSpPr/>
          <p:nvPr/>
        </p:nvSpPr>
        <p:spPr>
          <a:xfrm>
            <a:off x="5022574" y="3931681"/>
            <a:ext cx="4068417" cy="45719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92C72C-B676-4D9D-9ED5-4A204044E23C}"/>
              </a:ext>
            </a:extLst>
          </p:cNvPr>
          <p:cNvSpPr/>
          <p:nvPr/>
        </p:nvSpPr>
        <p:spPr>
          <a:xfrm>
            <a:off x="10508974" y="6291360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هجدهم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008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یک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3087756" y="360920"/>
            <a:ext cx="559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یکسان سازی رسیدگی درصدی اسناد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2EDBF-AB66-4143-958E-4130D3B14493}"/>
              </a:ext>
            </a:extLst>
          </p:cNvPr>
          <p:cNvSpPr txBox="1"/>
          <p:nvPr/>
        </p:nvSpPr>
        <p:spPr>
          <a:xfrm>
            <a:off x="483705" y="1826990"/>
            <a:ext cx="11184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Tx/>
              <a:buAutoNum type="arabicPeriod"/>
            </a:pPr>
            <a:r>
              <a:rPr lang="fa-IR" sz="2800" dirty="0">
                <a:latin typeface="AP Yekan" panose="02000503030000020004" pitchFamily="2" charset="-78"/>
                <a:cs typeface="AP Yekan" panose="02000503030000020004" pitchFamily="2" charset="-78"/>
              </a:rPr>
              <a:t>اسناد بطور کامل تحویل گرفته شود و " </a:t>
            </a:r>
            <a:r>
              <a:rPr lang="fa-IR" sz="28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درصد رسیدگی </a:t>
            </a:r>
            <a:r>
              <a:rPr lang="fa-IR" sz="2800" dirty="0">
                <a:latin typeface="AP Yekan" panose="02000503030000020004" pitchFamily="2" charset="-78"/>
                <a:cs typeface="AP Yekan" panose="02000503030000020004" pitchFamily="2" charset="-78"/>
              </a:rPr>
              <a:t>" توسط همکار ناظر جدا شود.</a:t>
            </a:r>
          </a:p>
          <a:p>
            <a:pPr marL="514350" indent="-514350" algn="r" rtl="1">
              <a:buFontTx/>
              <a:buAutoNum type="arabicPeriod"/>
            </a:pPr>
            <a:endParaRPr lang="fa-IR" sz="28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marL="514350" indent="-514350" algn="r" rtl="1">
              <a:buFontTx/>
              <a:buAutoNum type="arabicPeriod"/>
            </a:pPr>
            <a:r>
              <a:rPr lang="fa-IR" sz="2800" dirty="0">
                <a:latin typeface="AP Yekan" panose="02000503030000020004" pitchFamily="2" charset="-78"/>
                <a:cs typeface="AP Yekan" panose="02000503030000020004" pitchFamily="2" charset="-78"/>
              </a:rPr>
              <a:t>رسیدگی اولیه روی </a:t>
            </a:r>
            <a:r>
              <a:rPr lang="fa-IR" sz="28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ریزپرینت </a:t>
            </a:r>
            <a:r>
              <a:rPr lang="fa-IR" sz="2800" dirty="0">
                <a:latin typeface="AP Yekan" panose="02000503030000020004" pitchFamily="2" charset="-78"/>
                <a:cs typeface="AP Yekan" panose="02000503030000020004" pitchFamily="2" charset="-78"/>
              </a:rPr>
              <a:t>انجام شده و مبلغ قابل پرداخت روی </a:t>
            </a:r>
            <a:r>
              <a:rPr lang="fa-IR" sz="28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صورتحساب</a:t>
            </a:r>
            <a:r>
              <a:rPr lang="fa-IR" sz="2800" dirty="0">
                <a:latin typeface="AP Yekan" panose="02000503030000020004" pitchFamily="2" charset="-78"/>
                <a:cs typeface="AP Yekan" panose="02000503030000020004" pitchFamily="2" charset="-78"/>
              </a:rPr>
              <a:t> نوشته شود.</a:t>
            </a:r>
          </a:p>
          <a:p>
            <a:pPr marL="514350" indent="-514350" algn="r" rtl="1">
              <a:buFontTx/>
              <a:buAutoNum type="arabicPeriod"/>
            </a:pPr>
            <a:endParaRPr lang="en-US" sz="28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algn="r" rtl="1"/>
            <a:r>
              <a:rPr lang="fa-IR" sz="2800" dirty="0">
                <a:latin typeface="AP Yekan" panose="02000503030000020004" pitchFamily="2" charset="-78"/>
                <a:cs typeface="AP Yekan" panose="02000503030000020004" pitchFamily="2" charset="-78"/>
              </a:rPr>
              <a:t>3. "</a:t>
            </a:r>
            <a:r>
              <a:rPr lang="fa-IR" sz="28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صورتحساب و ریزپرینت</a:t>
            </a:r>
            <a:r>
              <a:rPr lang="fa-IR" sz="2800" dirty="0">
                <a:latin typeface="AP Yekan" panose="02000503030000020004" pitchFamily="2" charset="-78"/>
                <a:cs typeface="AP Yekan" panose="02000503030000020004" pitchFamily="2" charset="-78"/>
              </a:rPr>
              <a:t>" از نظر  </a:t>
            </a:r>
            <a:r>
              <a:rPr lang="fa-IR" sz="28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مبلغ و عنوان ردیف ها</a:t>
            </a:r>
            <a:r>
              <a:rPr lang="fa-IR" sz="2800" dirty="0">
                <a:latin typeface="AP Yekan" panose="02000503030000020004" pitchFamily="2" charset="-78"/>
                <a:cs typeface="AP Yekan" panose="02000503030000020004" pitchFamily="2" charset="-78"/>
              </a:rPr>
              <a:t> یکسان باشد.</a:t>
            </a:r>
          </a:p>
          <a:p>
            <a:pPr algn="r" rtl="1"/>
            <a:r>
              <a:rPr lang="fa-IR" sz="2800" dirty="0">
                <a:latin typeface="AP Yekan" panose="02000503030000020004" pitchFamily="2" charset="-78"/>
                <a:cs typeface="AP Yekan" panose="02000503030000020004" pitchFamily="2" charset="-78"/>
              </a:rPr>
              <a:t>( در ردیف سایر خدمات ، مبلغ یک یا چند خدمت درخواست می شود)</a:t>
            </a:r>
          </a:p>
          <a:p>
            <a:pPr algn="r" rtl="1"/>
            <a:endParaRPr lang="fa-IR" sz="28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marL="514350" indent="-514350" algn="r" rtl="1">
              <a:buAutoNum type="arabicPeriod"/>
            </a:pPr>
            <a:endParaRPr lang="en-US" sz="2800" dirty="0">
              <a:latin typeface="AP Yekan" panose="02000503030000020004" pitchFamily="2" charset="-78"/>
              <a:cs typeface="AP Yekan" panose="0200050303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528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E10114-95E4-495F-AB99-760A65CE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5" y="1624521"/>
            <a:ext cx="10880034" cy="4349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21230-83A3-44F8-9813-A5CEA7EE7BD1}"/>
              </a:ext>
            </a:extLst>
          </p:cNvPr>
          <p:cNvSpPr/>
          <p:nvPr/>
        </p:nvSpPr>
        <p:spPr>
          <a:xfrm>
            <a:off x="10508974" y="630587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نوزدهم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043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3912C-C4A8-4F7D-AEE0-E0CAD19EA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10" y="1424141"/>
            <a:ext cx="9768404" cy="475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896361-B01E-40DF-B529-320C804B66A6}"/>
              </a:ext>
            </a:extLst>
          </p:cNvPr>
          <p:cNvSpPr/>
          <p:nvPr/>
        </p:nvSpPr>
        <p:spPr>
          <a:xfrm>
            <a:off x="10526314" y="6292107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بیستم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90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E430C1-91B0-4CE2-B897-DC5B6B23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15" y="1858558"/>
            <a:ext cx="11386001" cy="3482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EB820-0132-49B2-A4D8-7E4B365097FC}"/>
              </a:ext>
            </a:extLst>
          </p:cNvPr>
          <p:cNvSpPr txBox="1"/>
          <p:nvPr/>
        </p:nvSpPr>
        <p:spPr>
          <a:xfrm>
            <a:off x="3538332" y="4857162"/>
            <a:ext cx="483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chemeClr val="bg1"/>
                </a:solidFill>
                <a:highlight>
                  <a:srgbClr val="FF0000"/>
                </a:highlight>
                <a:cs typeface="B Nazanin" panose="00000400000000000000" pitchFamily="2" charset="-78"/>
              </a:rPr>
              <a:t>فقط هزینه سزارین قابل پرداخت می باشد</a:t>
            </a:r>
            <a:endParaRPr lang="en-US" sz="2800" dirty="0">
              <a:solidFill>
                <a:schemeClr val="bg1"/>
              </a:solidFill>
              <a:highlight>
                <a:srgbClr val="FF0000"/>
              </a:highlight>
              <a:cs typeface="B Nazanin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497CF-5A31-4257-8FD3-7010BD469A04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بیست و یک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060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5B1A2D-CB5E-480F-95B0-3D67146D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29" y="1640014"/>
            <a:ext cx="11504542" cy="3941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30DBF7-61D3-416C-AFA3-8F5138C32285}"/>
              </a:ext>
            </a:extLst>
          </p:cNvPr>
          <p:cNvSpPr txBox="1"/>
          <p:nvPr/>
        </p:nvSpPr>
        <p:spPr>
          <a:xfrm>
            <a:off x="3352800" y="5736977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b="1" dirty="0">
                <a:solidFill>
                  <a:schemeClr val="bg1"/>
                </a:solidFill>
                <a:highlight>
                  <a:srgbClr val="FF0000"/>
                </a:highlight>
                <a:cs typeface="B Nazanin" panose="00000400000000000000" pitchFamily="2" charset="-78"/>
              </a:rPr>
              <a:t>شرح کد 809050 : آماده سازی اسپرم با روش کمپلکس</a:t>
            </a:r>
            <a:endParaRPr lang="en-US" sz="2000" b="1" dirty="0">
              <a:solidFill>
                <a:schemeClr val="bg1"/>
              </a:solidFill>
              <a:highlight>
                <a:srgbClr val="FF0000"/>
              </a:highlight>
              <a:cs typeface="B Nazanin" panose="000004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2E9C7B-DEBC-4A27-B926-FBE2D6835656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بیست و دو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458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369EE-882D-4B07-8A7C-CAA619B8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21" y="1858557"/>
            <a:ext cx="11476780" cy="3071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Minus Sign 2">
            <a:extLst>
              <a:ext uri="{FF2B5EF4-FFF2-40B4-BE49-F238E27FC236}">
                <a16:creationId xmlns:a16="http://schemas.microsoft.com/office/drawing/2014/main" id="{C0D24464-D84D-4D85-AB7D-5A2B86BE14D6}"/>
              </a:ext>
            </a:extLst>
          </p:cNvPr>
          <p:cNvSpPr/>
          <p:nvPr/>
        </p:nvSpPr>
        <p:spPr>
          <a:xfrm>
            <a:off x="702365" y="4373217"/>
            <a:ext cx="8600661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B9B4A5-DDB2-4D01-9813-1018A70D2A4D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بیست و سه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266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B9D7EF-7BFD-424A-8AA6-0D430B37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7" y="2051990"/>
            <a:ext cx="11259585" cy="3124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AC49C5-2F20-472B-90D1-76CF9BC1AA6F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</a:t>
            </a:r>
            <a:r>
              <a:rPr lang="fa-IR" sz="1600" b="1" dirty="0">
                <a:cs typeface="B Nazanin" panose="00000400000000000000" pitchFamily="2" charset="-78"/>
              </a:rPr>
              <a:t>بیست و چهار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549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62C3E-226D-4FED-ABB1-3AD98BD0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726" y="13769"/>
            <a:ext cx="6966771" cy="6292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Minus Sign 13">
            <a:extLst>
              <a:ext uri="{FF2B5EF4-FFF2-40B4-BE49-F238E27FC236}">
                <a16:creationId xmlns:a16="http://schemas.microsoft.com/office/drawing/2014/main" id="{C283DA11-A414-4962-A693-4E770DD4DAA4}"/>
              </a:ext>
            </a:extLst>
          </p:cNvPr>
          <p:cNvSpPr/>
          <p:nvPr/>
        </p:nvSpPr>
        <p:spPr>
          <a:xfrm>
            <a:off x="7103164" y="3750365"/>
            <a:ext cx="1603513" cy="5300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CCDC9F-D1A7-4AC6-B17D-97245AF02E2F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بیست و پنج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66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2D9F2C-1969-4D7C-BE42-85A04E3F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0" y="2212594"/>
            <a:ext cx="11558280" cy="2824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A94110-FB87-4CB3-BE8B-359938CDED43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صفحه بیست و شش</a:t>
            </a:r>
            <a:endParaRPr lang="en-US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128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3"/>
            <a:ext cx="10880035" cy="665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F222A-6147-4D0E-B2B1-B606D54FF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32" y="1179754"/>
            <a:ext cx="8629560" cy="5044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Minus Sign 13">
            <a:extLst>
              <a:ext uri="{FF2B5EF4-FFF2-40B4-BE49-F238E27FC236}">
                <a16:creationId xmlns:a16="http://schemas.microsoft.com/office/drawing/2014/main" id="{E05EA902-EBE3-44D0-9F21-9C151531AE96}"/>
              </a:ext>
            </a:extLst>
          </p:cNvPr>
          <p:cNvSpPr/>
          <p:nvPr/>
        </p:nvSpPr>
        <p:spPr>
          <a:xfrm>
            <a:off x="5642112" y="1948070"/>
            <a:ext cx="3107633" cy="4571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41B23F-0AA2-41F5-9049-400FB506185F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صفحه بیست و هفت</a:t>
            </a:r>
            <a:endParaRPr lang="en-US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449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3"/>
            <a:ext cx="10880035" cy="665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2716696" y="354034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بخش نامه های شش ماه اول سال 1403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6BEEE-762A-42F3-84C8-53938E3C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62" y="1250070"/>
            <a:ext cx="8670432" cy="4971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Minus Sign 14">
            <a:extLst>
              <a:ext uri="{FF2B5EF4-FFF2-40B4-BE49-F238E27FC236}">
                <a16:creationId xmlns:a16="http://schemas.microsoft.com/office/drawing/2014/main" id="{DE47245F-5E0D-4783-B9A3-FCFAA7CCF32D}"/>
              </a:ext>
            </a:extLst>
          </p:cNvPr>
          <p:cNvSpPr/>
          <p:nvPr/>
        </p:nvSpPr>
        <p:spPr>
          <a:xfrm>
            <a:off x="4041913" y="3087757"/>
            <a:ext cx="2451652" cy="5300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08214B5F-99C7-4532-ABAD-59EDE79B3F56}"/>
              </a:ext>
            </a:extLst>
          </p:cNvPr>
          <p:cNvSpPr/>
          <p:nvPr/>
        </p:nvSpPr>
        <p:spPr>
          <a:xfrm>
            <a:off x="4863548" y="3829878"/>
            <a:ext cx="1126435" cy="5300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3EFBAAF4-E686-4C5C-885A-5FA1E208C637}"/>
              </a:ext>
            </a:extLst>
          </p:cNvPr>
          <p:cNvSpPr/>
          <p:nvPr/>
        </p:nvSpPr>
        <p:spPr>
          <a:xfrm>
            <a:off x="4863548" y="4518991"/>
            <a:ext cx="1126435" cy="53008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6968CB-9A2E-4F2F-8F4D-4BEFD5082848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cs typeface="B Nazanin" panose="00000400000000000000" pitchFamily="2" charset="-78"/>
              </a:rPr>
              <a:t>صفحه بیست و هشت</a:t>
            </a:r>
            <a:endParaRPr lang="en-US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931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2EDBF-AB66-4143-958E-4130D3B14493}"/>
              </a:ext>
            </a:extLst>
          </p:cNvPr>
          <p:cNvSpPr txBox="1"/>
          <p:nvPr/>
        </p:nvSpPr>
        <p:spPr>
          <a:xfrm>
            <a:off x="337931" y="1754023"/>
            <a:ext cx="114763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4. ستون "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مبلغ در تعهد سازمان 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" رسیدگی شود.</a:t>
            </a:r>
          </a:p>
          <a:p>
            <a:pPr algn="r" rtl="1"/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algn="r" rtl="1"/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5.به جز ردیف "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دارو،لوازم و آزمایشات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" بقیه ردیف ها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مبلغ قابل پرداخت 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نوشته شود.</a:t>
            </a:r>
          </a:p>
          <a:p>
            <a:pPr algn="r" rtl="1"/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  ( ردیف دارو ، لوازم، آزمایشات             تیک شود یا 296 یا 300)</a:t>
            </a:r>
          </a:p>
          <a:p>
            <a:pPr algn="r" rtl="1"/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algn="r" rtl="1"/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6. صورتحساب بیمارستان "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ستون ارز ترجیحی 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" و "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سهم بیمار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" داشته باشد.</a:t>
            </a:r>
          </a:p>
          <a:p>
            <a:pPr algn="r" rtl="1"/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( بیمارستان های دولتی و دانشگاهی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ستون صعب العلاج 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هم داشته باشد)</a:t>
            </a:r>
          </a:p>
          <a:p>
            <a:pPr algn="r" rtl="1"/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algn="r" rtl="1"/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algn="r" rtl="1"/>
            <a:endParaRPr lang="en-US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E43D5-294E-4731-874D-65652DC2F6DC}"/>
              </a:ext>
            </a:extLst>
          </p:cNvPr>
          <p:cNvSpPr txBox="1"/>
          <p:nvPr/>
        </p:nvSpPr>
        <p:spPr>
          <a:xfrm>
            <a:off x="3087756" y="360920"/>
            <a:ext cx="559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یکسان سازی رسیدگی درصدی اسناد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2B5E23-7A72-46DD-B262-8BCD7C6CE83F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دو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4351469B-298B-4E40-A05E-ECFE9DF7D096}"/>
              </a:ext>
            </a:extLst>
          </p:cNvPr>
          <p:cNvSpPr/>
          <p:nvPr/>
        </p:nvSpPr>
        <p:spPr>
          <a:xfrm>
            <a:off x="6268279" y="3860726"/>
            <a:ext cx="755373" cy="324679"/>
          </a:xfrm>
          <a:prstGeom prst="leftArrow">
            <a:avLst>
              <a:gd name="adj1" fmla="val 25510"/>
              <a:gd name="adj2" fmla="val 58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4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63082-7059-4F7F-AFF2-A7D3B764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218" y="0"/>
            <a:ext cx="6052121" cy="6503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8C8D5C-3B21-4216-B8BD-854672236C0A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بیست و نه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455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Sign 3">
            <a:extLst>
              <a:ext uri="{FF2B5EF4-FFF2-40B4-BE49-F238E27FC236}">
                <a16:creationId xmlns:a16="http://schemas.microsoft.com/office/drawing/2014/main" id="{A9786D67-B42A-4EB2-A340-1AAC1E8B1F23}"/>
              </a:ext>
            </a:extLst>
          </p:cNvPr>
          <p:cNvSpPr/>
          <p:nvPr/>
        </p:nvSpPr>
        <p:spPr>
          <a:xfrm>
            <a:off x="149087" y="6082747"/>
            <a:ext cx="4701208" cy="31246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E2C55-A3DF-406C-A2D6-5B17E6CF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74" y="462790"/>
            <a:ext cx="6648267" cy="54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9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9A49C-49F0-44B9-905A-701836F7900B}"/>
              </a:ext>
            </a:extLst>
          </p:cNvPr>
          <p:cNvSpPr txBox="1"/>
          <p:nvPr/>
        </p:nvSpPr>
        <p:spPr>
          <a:xfrm>
            <a:off x="3087756" y="360920"/>
            <a:ext cx="559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یکسان سازی رسیدگی درصدی اسناد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85DA2B-2C53-4A07-8B7C-0FE5FC6A7932}"/>
              </a:ext>
            </a:extLst>
          </p:cNvPr>
          <p:cNvSpPr txBox="1"/>
          <p:nvPr/>
        </p:nvSpPr>
        <p:spPr>
          <a:xfrm>
            <a:off x="337931" y="1474102"/>
            <a:ext cx="114763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7.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لیست اسناد رندوم 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بصورت جداگانه تهیه شود. ( توسط بیمارستان)</a:t>
            </a:r>
          </a:p>
          <a:p>
            <a:pPr algn="r" rtl="1"/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algn="r" rtl="1"/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8. روی نامه کلی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درصد رسیدگی 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و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تعداد سند رسیدگی 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شده نوشته شود.</a:t>
            </a:r>
          </a:p>
          <a:p>
            <a:pPr algn="r" rtl="1"/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( توسط ناظر بالینی و دارویی)</a:t>
            </a:r>
          </a:p>
          <a:p>
            <a:pPr algn="r" rtl="1"/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algn="r" rtl="1"/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9. درصد </a:t>
            </a:r>
            <a:r>
              <a:rPr lang="fa-IR" sz="3200" dirty="0">
                <a:highlight>
                  <a:srgbClr val="00FF00"/>
                </a:highlight>
                <a:latin typeface="AP Yekan" panose="02000503030000020004" pitchFamily="2" charset="-78"/>
                <a:cs typeface="AP Yekan" panose="02000503030000020004" pitchFamily="2" charset="-78"/>
              </a:rPr>
              <a:t>رسیدگی نشده 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از نظر 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استحقاق درمان ، فرم صادره ، تاییدیه پزشک معتمد و مبلغ ردیف ها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 بررسی و علامت گذاری شود.</a:t>
            </a:r>
          </a:p>
          <a:p>
            <a:pPr algn="r" rtl="1"/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algn="r" rtl="1"/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10. کارشناس بالینی پس از اتمام کار اداره و کارشناس دارویی را مطلع کند.</a:t>
            </a:r>
          </a:p>
          <a:p>
            <a:pPr algn="r" rtl="1"/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algn="r" rtl="1"/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9640BC-D665-4787-B17E-9570046C2A6B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سه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628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3916018" y="354034"/>
            <a:ext cx="3465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تخلفات بیمارستان ها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2EDBF-AB66-4143-958E-4130D3B14493}"/>
              </a:ext>
            </a:extLst>
          </p:cNvPr>
          <p:cNvSpPr txBox="1"/>
          <p:nvPr/>
        </p:nvSpPr>
        <p:spPr>
          <a:xfrm>
            <a:off x="417444" y="1769655"/>
            <a:ext cx="113173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موارد تخلف و خدمات روتین بیمارستان توسط همکار ناظر همراه با  </a:t>
            </a:r>
            <a:r>
              <a:rPr lang="fa-IR" sz="3200" dirty="0">
                <a:solidFill>
                  <a:srgbClr val="FF0000"/>
                </a:solidFill>
                <a:latin typeface="AP Yekan" panose="02000503030000020004" pitchFamily="2" charset="-78"/>
                <a:cs typeface="AP Yekan" panose="02000503030000020004" pitchFamily="2" charset="-78"/>
              </a:rPr>
              <a:t>مستندات گزارش</a:t>
            </a: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 شود.</a:t>
            </a:r>
          </a:p>
          <a:p>
            <a:pPr algn="r" rtl="1"/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گزارشات به کمیته فنی ارجاع داده می شود.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3200" dirty="0">
                <a:latin typeface="AP Yekan" panose="02000503030000020004" pitchFamily="2" charset="-78"/>
                <a:cs typeface="AP Yekan" panose="02000503030000020004" pitchFamily="2" charset="-78"/>
              </a:rPr>
              <a:t>به دانشگاه و بیمارستان نامه زده می شود.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fa-IR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  <a:p>
            <a:pPr algn="r" rtl="1"/>
            <a:endParaRPr lang="en-US" sz="3200" dirty="0">
              <a:latin typeface="AP Yekan" panose="02000503030000020004" pitchFamily="2" charset="-78"/>
              <a:cs typeface="AP Yekan" panose="02000503030000020004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F56E53-5A62-4F80-B562-68C9769793E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چهار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112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3790122" y="360920"/>
            <a:ext cx="401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نحوه محاسبه پزشکان مقیم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E8D03B-C943-4BDC-BA41-8B7EC9A7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3" y="1292845"/>
            <a:ext cx="11887198" cy="49717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B927AF-B6C3-437C-B14C-1C381AE96CD4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پنج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987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3790122" y="360920"/>
            <a:ext cx="401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نحوه محاسبه پزشکان مقیم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0456AB7A-D16E-4716-BE87-CCFB9DF79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16832"/>
              </p:ext>
            </p:extLst>
          </p:nvPr>
        </p:nvGraphicFramePr>
        <p:xfrm>
          <a:off x="1886226" y="1581057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183">
                  <a:extLst>
                    <a:ext uri="{9D8B030D-6E8A-4147-A177-3AD203B41FA5}">
                      <a16:colId xmlns:a16="http://schemas.microsoft.com/office/drawing/2014/main" val="308807694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165171137"/>
                    </a:ext>
                  </a:extLst>
                </a:gridCol>
                <a:gridCol w="644939">
                  <a:extLst>
                    <a:ext uri="{9D8B030D-6E8A-4147-A177-3AD203B41FA5}">
                      <a16:colId xmlns:a16="http://schemas.microsoft.com/office/drawing/2014/main" val="3085198640"/>
                    </a:ext>
                  </a:extLst>
                </a:gridCol>
                <a:gridCol w="600765">
                  <a:extLst>
                    <a:ext uri="{9D8B030D-6E8A-4147-A177-3AD203B41FA5}">
                      <a16:colId xmlns:a16="http://schemas.microsoft.com/office/drawing/2014/main" val="3890315684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3001023882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1214984140"/>
                    </a:ext>
                  </a:extLst>
                </a:gridCol>
                <a:gridCol w="702365">
                  <a:extLst>
                    <a:ext uri="{9D8B030D-6E8A-4147-A177-3AD203B41FA5}">
                      <a16:colId xmlns:a16="http://schemas.microsoft.com/office/drawing/2014/main" val="990515486"/>
                    </a:ext>
                  </a:extLst>
                </a:gridCol>
                <a:gridCol w="702365">
                  <a:extLst>
                    <a:ext uri="{9D8B030D-6E8A-4147-A177-3AD203B41FA5}">
                      <a16:colId xmlns:a16="http://schemas.microsoft.com/office/drawing/2014/main" val="2153709765"/>
                    </a:ext>
                  </a:extLst>
                </a:gridCol>
                <a:gridCol w="627270">
                  <a:extLst>
                    <a:ext uri="{9D8B030D-6E8A-4147-A177-3AD203B41FA5}">
                      <a16:colId xmlns:a16="http://schemas.microsoft.com/office/drawing/2014/main" val="909351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650504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مقیم 3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مقیم 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مقیم 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تاریخ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9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cs typeface="B Nazanin" panose="00000400000000000000" pitchFamily="2" charset="-78"/>
                          <a:sym typeface="Wingdings" panose="05000000000000000000" pitchFamily="2" charset="2"/>
                        </a:rPr>
                        <a:t>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cs typeface="B Nazanin" panose="00000400000000000000" pitchFamily="2" charset="-78"/>
                          <a:sym typeface="Wingdings" panose="05000000000000000000" pitchFamily="2" charset="2"/>
                        </a:rPr>
                        <a:t>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cs typeface="B Nazanin" panose="00000400000000000000" pitchFamily="2" charset="-78"/>
                          <a:sym typeface="Wingdings" panose="05000000000000000000" pitchFamily="2" charset="2"/>
                        </a:rPr>
                        <a:t>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cs typeface="B Nazanin" panose="00000400000000000000" pitchFamily="2" charset="-78"/>
                          <a:sym typeface="Wingdings" panose="05000000000000000000" pitchFamily="2" charset="2"/>
                        </a:rPr>
                        <a:t>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cs typeface="B Nazanin" panose="00000400000000000000" pitchFamily="2" charset="-78"/>
                          <a:sym typeface="Wingdings" panose="05000000000000000000" pitchFamily="2" charset="2"/>
                        </a:rPr>
                        <a:t>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Nazanin" panose="00000400000000000000" pitchFamily="2" charset="-78"/>
                        </a:rPr>
                        <a:t>1403/06/01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01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1403/06/02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64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1403/06/03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259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1403/06/04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75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1403/06/05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10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1403/06/06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31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1403/06/07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18931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14B028F7-75EF-4E45-ACFB-73E7FF0FA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48954"/>
              </p:ext>
            </p:extLst>
          </p:nvPr>
        </p:nvGraphicFramePr>
        <p:xfrm>
          <a:off x="1886226" y="4547777"/>
          <a:ext cx="81280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5183">
                  <a:extLst>
                    <a:ext uri="{9D8B030D-6E8A-4147-A177-3AD203B41FA5}">
                      <a16:colId xmlns:a16="http://schemas.microsoft.com/office/drawing/2014/main" val="17173593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3841108235"/>
                    </a:ext>
                  </a:extLst>
                </a:gridCol>
                <a:gridCol w="644939">
                  <a:extLst>
                    <a:ext uri="{9D8B030D-6E8A-4147-A177-3AD203B41FA5}">
                      <a16:colId xmlns:a16="http://schemas.microsoft.com/office/drawing/2014/main" val="4192337856"/>
                    </a:ext>
                  </a:extLst>
                </a:gridCol>
                <a:gridCol w="600765">
                  <a:extLst>
                    <a:ext uri="{9D8B030D-6E8A-4147-A177-3AD203B41FA5}">
                      <a16:colId xmlns:a16="http://schemas.microsoft.com/office/drawing/2014/main" val="1614064586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1375171018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2045288906"/>
                    </a:ext>
                  </a:extLst>
                </a:gridCol>
                <a:gridCol w="702365">
                  <a:extLst>
                    <a:ext uri="{9D8B030D-6E8A-4147-A177-3AD203B41FA5}">
                      <a16:colId xmlns:a16="http://schemas.microsoft.com/office/drawing/2014/main" val="2276846994"/>
                    </a:ext>
                  </a:extLst>
                </a:gridCol>
                <a:gridCol w="702365">
                  <a:extLst>
                    <a:ext uri="{9D8B030D-6E8A-4147-A177-3AD203B41FA5}">
                      <a16:colId xmlns:a16="http://schemas.microsoft.com/office/drawing/2014/main" val="1762172421"/>
                    </a:ext>
                  </a:extLst>
                </a:gridCol>
                <a:gridCol w="627270">
                  <a:extLst>
                    <a:ext uri="{9D8B030D-6E8A-4147-A177-3AD203B41FA5}">
                      <a16:colId xmlns:a16="http://schemas.microsoft.com/office/drawing/2014/main" val="32832201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0791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0000000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12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1403/06/29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62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1403/06/30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78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1403/06/31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32333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CCDA45F-86DE-48E8-8BB2-89F6A54AB35D}"/>
              </a:ext>
            </a:extLst>
          </p:cNvPr>
          <p:cNvSpPr/>
          <p:nvPr/>
        </p:nvSpPr>
        <p:spPr>
          <a:xfrm>
            <a:off x="10508973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شش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248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594EF7-5289-443F-B5E0-3BAB5E5105DA}"/>
              </a:ext>
            </a:extLst>
          </p:cNvPr>
          <p:cNvSpPr/>
          <p:nvPr/>
        </p:nvSpPr>
        <p:spPr>
          <a:xfrm>
            <a:off x="0" y="1113182"/>
            <a:ext cx="10880035" cy="1934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C9F603-0F73-4236-8BCB-2CB6A6FC13B3}"/>
              </a:ext>
            </a:extLst>
          </p:cNvPr>
          <p:cNvSpPr/>
          <p:nvPr/>
        </p:nvSpPr>
        <p:spPr>
          <a:xfrm>
            <a:off x="0" y="0"/>
            <a:ext cx="10880035" cy="19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9F94DF-7300-40B3-AA1A-A7338A4EA7A4}"/>
              </a:ext>
            </a:extLst>
          </p:cNvPr>
          <p:cNvSpPr/>
          <p:nvPr/>
        </p:nvSpPr>
        <p:spPr>
          <a:xfrm>
            <a:off x="0" y="6292108"/>
            <a:ext cx="10508974" cy="323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EC4B2-FC7C-432C-B4C8-37F6F4C15D13}"/>
              </a:ext>
            </a:extLst>
          </p:cNvPr>
          <p:cNvSpPr txBox="1"/>
          <p:nvPr/>
        </p:nvSpPr>
        <p:spPr>
          <a:xfrm>
            <a:off x="5254487" y="2393792"/>
            <a:ext cx="5850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سایت راهنمای ناظرین بیمارستانی</a:t>
            </a:r>
            <a:endParaRPr lang="en-US" sz="32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B8FDD-DC65-4322-9F04-44BF27510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185" y="193433"/>
            <a:ext cx="3471008" cy="6195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EEDDA2-567E-4034-AB9B-B8C1303A0AC4}"/>
              </a:ext>
            </a:extLst>
          </p:cNvPr>
          <p:cNvSpPr txBox="1"/>
          <p:nvPr/>
        </p:nvSpPr>
        <p:spPr>
          <a:xfrm>
            <a:off x="6552649" y="3190686"/>
            <a:ext cx="3890617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www.NazerinTehran.ir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D9DF6B-61A5-49EC-9C15-1F14B054775D}"/>
              </a:ext>
            </a:extLst>
          </p:cNvPr>
          <p:cNvSpPr/>
          <p:nvPr/>
        </p:nvSpPr>
        <p:spPr>
          <a:xfrm>
            <a:off x="10508974" y="627833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هفت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509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021C6B-9D3D-400B-89D4-C32E19A2D681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48205-5D52-4C94-8F03-B742A6F1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034" y="13769"/>
            <a:ext cx="1311965" cy="12790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B06E8F-8A39-4323-9716-2A3B661E9763}"/>
              </a:ext>
            </a:extLst>
          </p:cNvPr>
          <p:cNvSpPr/>
          <p:nvPr/>
        </p:nvSpPr>
        <p:spPr>
          <a:xfrm>
            <a:off x="1" y="0"/>
            <a:ext cx="132522" cy="12928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CF239B5-99D9-444E-8AB4-87B09254CFEE}"/>
              </a:ext>
            </a:extLst>
          </p:cNvPr>
          <p:cNvSpPr/>
          <p:nvPr/>
        </p:nvSpPr>
        <p:spPr>
          <a:xfrm>
            <a:off x="10880035" y="0"/>
            <a:ext cx="1311965" cy="1306615"/>
          </a:xfrm>
          <a:prstGeom prst="frame">
            <a:avLst>
              <a:gd name="adj1" fmla="val 1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962C0-0612-409A-BBB4-1DE49E2CEEDC}"/>
              </a:ext>
            </a:extLst>
          </p:cNvPr>
          <p:cNvSpPr/>
          <p:nvPr/>
        </p:nvSpPr>
        <p:spPr>
          <a:xfrm>
            <a:off x="12019722" y="1306615"/>
            <a:ext cx="172278" cy="4971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8F7E75-53D8-47CD-9FA2-3A1F58099B81}"/>
              </a:ext>
            </a:extLst>
          </p:cNvPr>
          <p:cNvSpPr/>
          <p:nvPr/>
        </p:nvSpPr>
        <p:spPr>
          <a:xfrm>
            <a:off x="0" y="1292845"/>
            <a:ext cx="132523" cy="4999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F0BA34-42BA-4A4C-B91B-5597A9368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24" y="-838838"/>
            <a:ext cx="5598476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759A4-ED90-428E-8306-22D2586BC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216" y="2381119"/>
            <a:ext cx="6510506" cy="2822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62AAD2-E437-4DCC-91CA-A133E73855A8}"/>
              </a:ext>
            </a:extLst>
          </p:cNvPr>
          <p:cNvSpPr/>
          <p:nvPr/>
        </p:nvSpPr>
        <p:spPr>
          <a:xfrm>
            <a:off x="10508974" y="6292108"/>
            <a:ext cx="1683026" cy="3234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صفحه هشت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120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578</Words>
  <Application>Microsoft Office PowerPoint</Application>
  <PresentationFormat>Widescreen</PresentationFormat>
  <Paragraphs>111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 Yekan</vt:lpstr>
      <vt:lpstr>Arial</vt:lpstr>
      <vt:lpstr>B Nazanin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شبنم صایب</dc:creator>
  <cp:lastModifiedBy>شبنم صایب</cp:lastModifiedBy>
  <cp:revision>38</cp:revision>
  <dcterms:created xsi:type="dcterms:W3CDTF">2024-09-25T10:06:40Z</dcterms:created>
  <dcterms:modified xsi:type="dcterms:W3CDTF">2024-10-02T08:52:37Z</dcterms:modified>
</cp:coreProperties>
</file>